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3" r:id="rId3"/>
    <p:sldId id="296" r:id="rId4"/>
    <p:sldId id="304" r:id="rId5"/>
    <p:sldId id="305" r:id="rId6"/>
    <p:sldId id="306" r:id="rId7"/>
    <p:sldId id="307" r:id="rId8"/>
    <p:sldId id="308" r:id="rId9"/>
    <p:sldId id="258" r:id="rId10"/>
    <p:sldId id="259" r:id="rId11"/>
    <p:sldId id="294" r:id="rId12"/>
    <p:sldId id="309" r:id="rId13"/>
    <p:sldId id="310" r:id="rId14"/>
    <p:sldId id="311" r:id="rId15"/>
    <p:sldId id="290" r:id="rId16"/>
    <p:sldId id="293" r:id="rId17"/>
    <p:sldId id="291" r:id="rId18"/>
    <p:sldId id="292" r:id="rId19"/>
    <p:sldId id="278" r:id="rId20"/>
    <p:sldId id="279" r:id="rId21"/>
    <p:sldId id="280" r:id="rId22"/>
    <p:sldId id="282" r:id="rId23"/>
    <p:sldId id="284" r:id="rId24"/>
    <p:sldId id="264" r:id="rId25"/>
    <p:sldId id="265" r:id="rId26"/>
    <p:sldId id="277" r:id="rId27"/>
    <p:sldId id="276" r:id="rId28"/>
    <p:sldId id="274" r:id="rId29"/>
    <p:sldId id="273" r:id="rId30"/>
    <p:sldId id="272" r:id="rId31"/>
    <p:sldId id="271" r:id="rId32"/>
    <p:sldId id="270" r:id="rId33"/>
    <p:sldId id="269" r:id="rId34"/>
    <p:sldId id="268" r:id="rId35"/>
    <p:sldId id="266" r:id="rId3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6317-9EED-4B4C-A1FC-BF044A8F691F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3C4-EEED-408F-A3A2-A8B977ADA2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1324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6317-9EED-4B4C-A1FC-BF044A8F691F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3C4-EEED-408F-A3A2-A8B977ADA2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3746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6317-9EED-4B4C-A1FC-BF044A8F691F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3C4-EEED-408F-A3A2-A8B977ADA2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2315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6317-9EED-4B4C-A1FC-BF044A8F691F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3C4-EEED-408F-A3A2-A8B977ADA2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192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6317-9EED-4B4C-A1FC-BF044A8F691F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3C4-EEED-408F-A3A2-A8B977ADA2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772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6317-9EED-4B4C-A1FC-BF044A8F691F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3C4-EEED-408F-A3A2-A8B977ADA2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8079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6317-9EED-4B4C-A1FC-BF044A8F691F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3C4-EEED-408F-A3A2-A8B977ADA2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5224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6317-9EED-4B4C-A1FC-BF044A8F691F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3C4-EEED-408F-A3A2-A8B977ADA2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765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6317-9EED-4B4C-A1FC-BF044A8F691F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3C4-EEED-408F-A3A2-A8B977ADA2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9777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6317-9EED-4B4C-A1FC-BF044A8F691F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3C4-EEED-408F-A3A2-A8B977ADA2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1444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66317-9EED-4B4C-A1FC-BF044A8F691F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D3C4-EEED-408F-A3A2-A8B977ADA2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85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66317-9EED-4B4C-A1FC-BF044A8F691F}" type="datetimeFigureOut">
              <a:rPr lang="es-MX" smtClean="0"/>
              <a:t>27/08/2021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8D3C4-EEED-408F-A3A2-A8B977ADA2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206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international.download.nvidia.com/geforce-com/international/comparisons/dying-light/dying-light-anti-aliasing-comparison-1-on-vs-off-enlarged.html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Pixel Art</a:t>
            </a:r>
            <a:br>
              <a:rPr lang="es-MX" dirty="0" smtClean="0"/>
            </a:b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049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derekyu.com/images/extras/curved_ja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395" y="1555976"/>
            <a:ext cx="131445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3062514" y="36018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Georgia" panose="02040502050405020303" pitchFamily="18" charset="0"/>
              </a:rPr>
              <a:t>Para </a:t>
            </a:r>
            <a:r>
              <a:rPr lang="en-US" dirty="0" err="1" smtClean="0">
                <a:solidFill>
                  <a:srgbClr val="333333"/>
                </a:solidFill>
                <a:latin typeface="Georgia" panose="02040502050405020303" pitchFamily="18" charset="0"/>
              </a:rPr>
              <a:t>curvas</a:t>
            </a:r>
            <a:r>
              <a:rPr lang="en-US" dirty="0" smtClean="0">
                <a:solidFill>
                  <a:srgbClr val="333333"/>
                </a:solidFill>
                <a:latin typeface="Georgia" panose="02040502050405020303" pitchFamily="18" charset="0"/>
              </a:rPr>
              <a:t>, el </a:t>
            </a:r>
            <a:r>
              <a:rPr lang="en-US" dirty="0" err="1" smtClean="0">
                <a:solidFill>
                  <a:srgbClr val="333333"/>
                </a:solidFill>
                <a:latin typeface="Georgia" panose="02040502050405020303" pitchFamily="18" charset="0"/>
              </a:rPr>
              <a:t>cambio</a:t>
            </a:r>
            <a:r>
              <a:rPr lang="en-US" dirty="0" smtClean="0">
                <a:solidFill>
                  <a:srgbClr val="333333"/>
                </a:solidFill>
                <a:latin typeface="Georgia" panose="02040502050405020303" pitchFamily="18" charset="0"/>
              </a:rPr>
              <a:t> de </a:t>
            </a:r>
            <a:r>
              <a:rPr lang="en-US" dirty="0" err="1" smtClean="0">
                <a:solidFill>
                  <a:srgbClr val="333333"/>
                </a:solidFill>
                <a:latin typeface="Georgia" panose="02040502050405020303" pitchFamily="18" charset="0"/>
              </a:rPr>
              <a:t>tamaño</a:t>
            </a:r>
            <a:r>
              <a:rPr lang="en-US" dirty="0" smtClean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Georgia" panose="02040502050405020303" pitchFamily="18" charset="0"/>
              </a:rPr>
              <a:t>debe</a:t>
            </a:r>
            <a:r>
              <a:rPr lang="en-US" dirty="0" smtClean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Georgia" panose="02040502050405020303" pitchFamily="18" charset="0"/>
              </a:rPr>
              <a:t>ser</a:t>
            </a:r>
            <a:r>
              <a:rPr lang="en-US" dirty="0" smtClean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Georgia" panose="02040502050405020303" pitchFamily="18" charset="0"/>
              </a:rPr>
              <a:t>consistente</a:t>
            </a:r>
            <a:r>
              <a:rPr lang="en-US" dirty="0" smtClean="0">
                <a:solidFill>
                  <a:srgbClr val="333333"/>
                </a:solidFill>
                <a:latin typeface="Georgia" panose="02040502050405020303" pitchFamily="18" charset="0"/>
              </a:rPr>
              <a:t> entre las </a:t>
            </a:r>
            <a:r>
              <a:rPr lang="en-US" dirty="0" err="1" smtClean="0">
                <a:solidFill>
                  <a:srgbClr val="333333"/>
                </a:solidFill>
                <a:latin typeface="Georgia" panose="02040502050405020303" pitchFamily="18" charset="0"/>
              </a:rPr>
              <a:t>distintas</a:t>
            </a:r>
            <a:r>
              <a:rPr lang="en-US" dirty="0" smtClean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Georgia" panose="02040502050405020303" pitchFamily="18" charset="0"/>
              </a:rPr>
              <a:t>secciones</a:t>
            </a:r>
            <a:r>
              <a:rPr lang="en-US" dirty="0" smtClean="0">
                <a:solidFill>
                  <a:srgbClr val="333333"/>
                </a:solidFill>
                <a:latin typeface="Georgia" panose="02040502050405020303" pitchFamily="18" charset="0"/>
              </a:rPr>
              <a:t>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2053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i="1" dirty="0" err="1" smtClean="0"/>
              <a:t>Aliasing</a:t>
            </a:r>
            <a:endParaRPr lang="es-MX" i="1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Sucede cuando </a:t>
            </a:r>
            <a:r>
              <a:rPr lang="es-MX" dirty="0"/>
              <a:t>se intenta representar una imagen con curvas y líneas inclinadas en </a:t>
            </a:r>
            <a:r>
              <a:rPr lang="es-MX" dirty="0" smtClean="0"/>
              <a:t>una pantalla, </a:t>
            </a:r>
            <a:r>
              <a:rPr lang="es-MX" dirty="0"/>
              <a:t>pero que debido a la resolución finita del sustrato resulta que este sea incapaz de representar la curva como tal, y por tanto dichas curvas se muestran en pantalla dentadas al estar compuestas por pequeños cuadrados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8182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04370" y="3159958"/>
            <a:ext cx="5117034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s-MX" sz="4800" u="sng" dirty="0" smtClean="0">
                <a:hlinkClick r:id="rId2"/>
              </a:rPr>
              <a:t>Comparación</a:t>
            </a:r>
            <a:endParaRPr lang="es-MX" u="sng" dirty="0"/>
          </a:p>
        </p:txBody>
      </p:sp>
    </p:spTree>
    <p:extLst>
      <p:ext uri="{BB962C8B-B14F-4D97-AF65-F5344CB8AC3E}">
        <p14:creationId xmlns:p14="http://schemas.microsoft.com/office/powerpoint/2010/main" val="128219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i.imgur.com/lAz9c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59" y="102282"/>
            <a:ext cx="8726118" cy="69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59657" y="1494971"/>
            <a:ext cx="1938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Anti-alias</a:t>
            </a:r>
          </a:p>
          <a:p>
            <a:r>
              <a:rPr lang="es-MX" dirty="0" smtClean="0"/>
              <a:t>o suavizado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8056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i.imgur.com/SQu3W0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03" y="1151617"/>
            <a:ext cx="11202964" cy="472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73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s.wellesley.edu/~cs307/lectures/images/alia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8" y="-257629"/>
            <a:ext cx="10903827" cy="751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79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eb.stanford.edu/class/ee368b/Projects/panu/images/zon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788" y="103435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22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588" y="1039619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1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86" y="1036278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3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.imgur.com/8lMX9X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19" y="841828"/>
            <a:ext cx="103632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55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09" y="969092"/>
            <a:ext cx="7296150" cy="50673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945" y="0"/>
            <a:ext cx="3793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0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i.imgur.com/M7pH3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717" y="609599"/>
            <a:ext cx="8457144" cy="57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57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i.imgur.com/5Nb6rR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718" y="653143"/>
            <a:ext cx="8457144" cy="57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0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i.imgur.com/S2dbRxm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5"/>
          <a:stretch/>
        </p:blipFill>
        <p:spPr bwMode="auto">
          <a:xfrm>
            <a:off x="914613" y="25758"/>
            <a:ext cx="5181600" cy="676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i.imgur.com/S2dbRxm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04" b="84174"/>
          <a:stretch/>
        </p:blipFill>
        <p:spPr bwMode="auto">
          <a:xfrm>
            <a:off x="8062385" y="2542936"/>
            <a:ext cx="1777074" cy="126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37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i.imgur.com/6MaPN1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6" y="507746"/>
            <a:ext cx="10542857" cy="598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805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4" descr="http://www.derekyu.com/images/extras/lucha-finishe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6" y="-914395"/>
            <a:ext cx="85725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54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www.derekyu.com/images/extras/lucha-outline-dirt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6" y="-638629"/>
            <a:ext cx="85725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www.derekyu.com/images/extras/lucha-sket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80" y="-1045025"/>
            <a:ext cx="9855205" cy="810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rma libre 3"/>
          <p:cNvSpPr/>
          <p:nvPr/>
        </p:nvSpPr>
        <p:spPr>
          <a:xfrm>
            <a:off x="478971" y="-769257"/>
            <a:ext cx="4804229" cy="2380343"/>
          </a:xfrm>
          <a:custGeom>
            <a:avLst/>
            <a:gdLst>
              <a:gd name="connsiteX0" fmla="*/ 2859315 w 4804229"/>
              <a:gd name="connsiteY0" fmla="*/ 2351314 h 2380343"/>
              <a:gd name="connsiteX1" fmla="*/ 4804229 w 4804229"/>
              <a:gd name="connsiteY1" fmla="*/ 1059543 h 2380343"/>
              <a:gd name="connsiteX2" fmla="*/ 4426858 w 4804229"/>
              <a:gd name="connsiteY2" fmla="*/ 0 h 2380343"/>
              <a:gd name="connsiteX3" fmla="*/ 0 w 4804229"/>
              <a:gd name="connsiteY3" fmla="*/ 188686 h 2380343"/>
              <a:gd name="connsiteX4" fmla="*/ 130629 w 4804229"/>
              <a:gd name="connsiteY4" fmla="*/ 1640114 h 2380343"/>
              <a:gd name="connsiteX5" fmla="*/ 1872343 w 4804229"/>
              <a:gd name="connsiteY5" fmla="*/ 2380343 h 238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04229" h="2380343">
                <a:moveTo>
                  <a:pt x="2859315" y="2351314"/>
                </a:moveTo>
                <a:lnTo>
                  <a:pt x="4804229" y="1059543"/>
                </a:lnTo>
                <a:lnTo>
                  <a:pt x="4426858" y="0"/>
                </a:lnTo>
                <a:lnTo>
                  <a:pt x="0" y="188686"/>
                </a:lnTo>
                <a:lnTo>
                  <a:pt x="130629" y="1640114"/>
                </a:lnTo>
                <a:lnTo>
                  <a:pt x="1872343" y="2380343"/>
                </a:ln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478971" y="5907314"/>
            <a:ext cx="3207658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s-MX" sz="2800" dirty="0" smtClean="0"/>
              <a:t>Dibujo original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43069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www.derekyu.com/images/extras/lucha-outline-dirt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6" y="-914395"/>
            <a:ext cx="85725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478971" y="5476427"/>
            <a:ext cx="3207658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s-MX" sz="2800" dirty="0" smtClean="0"/>
              <a:t>Trazar líneas principales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4744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ttp://www.derekyu.com/images/extras/lucha-outline-clea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6" y="-914395"/>
            <a:ext cx="85725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478971" y="5907314"/>
            <a:ext cx="3207658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s-MX" sz="2800" dirty="0" smtClean="0"/>
              <a:t>Corregir líneas</a:t>
            </a:r>
          </a:p>
        </p:txBody>
      </p:sp>
    </p:spTree>
    <p:extLst>
      <p:ext uri="{BB962C8B-B14F-4D97-AF65-F5344CB8AC3E}">
        <p14:creationId xmlns:p14="http://schemas.microsoft.com/office/powerpoint/2010/main" val="22545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www.derekyu.com/images/extras/lucha-colo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6" y="-914395"/>
            <a:ext cx="85725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478971" y="5907314"/>
            <a:ext cx="3207658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s-MX" sz="2800" dirty="0" smtClean="0"/>
              <a:t>Agregar color base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037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http://www.derekyu.com/images/extras/lucha-shade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6" y="-914395"/>
            <a:ext cx="85725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478971" y="5907314"/>
            <a:ext cx="3207658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s-MX" sz="2800" dirty="0" smtClean="0"/>
              <a:t>Sombra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427635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89" y="0"/>
            <a:ext cx="10287000" cy="71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1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http://www.derekyu.com/images/extras/lucha-shade0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6" y="-914395"/>
            <a:ext cx="85725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478971" y="5907314"/>
            <a:ext cx="3207658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s-MX" sz="2800" dirty="0" smtClean="0"/>
              <a:t>Graduar sombra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9032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6" descr="http://www.derekyu.com/images/extras/lucha-shade0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6" y="-914395"/>
            <a:ext cx="85725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478971" y="5907314"/>
            <a:ext cx="3207658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s-MX" sz="2800" dirty="0" smtClean="0"/>
              <a:t>Luces (</a:t>
            </a:r>
            <a:r>
              <a:rPr lang="es-MX" sz="2800" i="1" dirty="0" err="1" smtClean="0"/>
              <a:t>highlights</a:t>
            </a:r>
            <a:r>
              <a:rPr lang="es-MX" sz="2800" dirty="0" smtClean="0"/>
              <a:t>)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70256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8" descr="http://www.derekyu.com/images/extras/lucha-dith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6" y="-914395"/>
            <a:ext cx="85725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478971" y="5907314"/>
            <a:ext cx="3207658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s-MX" sz="2800" dirty="0" smtClean="0"/>
              <a:t>Difusión X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505626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0" descr="http://www.derekyu.com/images/extras/lucha-selou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6" y="-914395"/>
            <a:ext cx="85725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/>
          <p:cNvSpPr txBox="1"/>
          <p:nvPr/>
        </p:nvSpPr>
        <p:spPr>
          <a:xfrm>
            <a:off x="478971" y="5476427"/>
            <a:ext cx="3207658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s-MX" sz="2800" dirty="0" smtClean="0"/>
              <a:t>Añadir tonalidades a las líneas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1505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2" descr="http://www.derekyu.com/images/extras/lucha-a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6" y="-914395"/>
            <a:ext cx="85725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478971" y="5907314"/>
            <a:ext cx="3207658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s-MX" sz="2800" i="1" dirty="0" smtClean="0"/>
              <a:t>Anti-</a:t>
            </a:r>
            <a:r>
              <a:rPr lang="es-MX" sz="2800" i="1" dirty="0" err="1" smtClean="0"/>
              <a:t>aliasing</a:t>
            </a:r>
            <a:endParaRPr lang="es-MX" sz="2800" i="1" dirty="0"/>
          </a:p>
        </p:txBody>
      </p:sp>
    </p:spTree>
    <p:extLst>
      <p:ext uri="{BB962C8B-B14F-4D97-AF65-F5344CB8AC3E}">
        <p14:creationId xmlns:p14="http://schemas.microsoft.com/office/powerpoint/2010/main" val="212128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4" descr="http://www.derekyu.com/images/extras/lucha-finishe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6" y="-914395"/>
            <a:ext cx="85725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/>
          <p:cNvSpPr txBox="1"/>
          <p:nvPr/>
        </p:nvSpPr>
        <p:spPr>
          <a:xfrm>
            <a:off x="478971" y="5907314"/>
            <a:ext cx="3207658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s-MX" sz="2800" dirty="0" smtClean="0"/>
              <a:t>Añadir detalles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51690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697" y="-855403"/>
            <a:ext cx="13004800" cy="778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4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237"/>
            <a:ext cx="1219200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4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5187"/>
            <a:ext cx="12192000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5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2670" y="678427"/>
            <a:ext cx="13546667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1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6751" y="0"/>
            <a:ext cx="13868400" cy="78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derekyu.com/images/extras/straight_ja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1815" y="117861"/>
            <a:ext cx="13144500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1683657" y="564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solidFill>
                  <a:srgbClr val="333333"/>
                </a:solidFill>
                <a:latin typeface="Georgia" panose="02040502050405020303" pitchFamily="18" charset="0"/>
              </a:rPr>
              <a:t>Cuando</a:t>
            </a:r>
            <a:r>
              <a:rPr lang="en-US" dirty="0" smtClean="0">
                <a:solidFill>
                  <a:srgbClr val="333333"/>
                </a:solidFill>
                <a:latin typeface="Georgia" panose="02040502050405020303" pitchFamily="18" charset="0"/>
              </a:rPr>
              <a:t> un </a:t>
            </a:r>
            <a:r>
              <a:rPr lang="en-US" dirty="0" err="1" smtClean="0">
                <a:solidFill>
                  <a:srgbClr val="333333"/>
                </a:solidFill>
                <a:latin typeface="Georgia" panose="02040502050405020303" pitchFamily="18" charset="0"/>
              </a:rPr>
              <a:t>tramo</a:t>
            </a:r>
            <a:r>
              <a:rPr lang="en-US" dirty="0" smtClean="0">
                <a:solidFill>
                  <a:srgbClr val="333333"/>
                </a:solidFill>
                <a:latin typeface="Georgia" panose="02040502050405020303" pitchFamily="18" charset="0"/>
              </a:rPr>
              <a:t> de </a:t>
            </a:r>
            <a:r>
              <a:rPr lang="en-US" dirty="0" err="1" smtClean="0">
                <a:solidFill>
                  <a:srgbClr val="333333"/>
                </a:solidFill>
                <a:latin typeface="Georgia" panose="02040502050405020303" pitchFamily="18" charset="0"/>
              </a:rPr>
              <a:t>línea</a:t>
            </a:r>
            <a:r>
              <a:rPr lang="en-US" dirty="0" smtClean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Georgia" panose="02040502050405020303" pitchFamily="18" charset="0"/>
              </a:rPr>
              <a:t>es</a:t>
            </a:r>
            <a:r>
              <a:rPr lang="en-US" dirty="0" smtClean="0">
                <a:solidFill>
                  <a:srgbClr val="333333"/>
                </a:solidFill>
                <a:latin typeface="Georgia" panose="02040502050405020303" pitchFamily="18" charset="0"/>
              </a:rPr>
              <a:t> mayor o </a:t>
            </a:r>
            <a:r>
              <a:rPr lang="en-US" dirty="0" err="1" smtClean="0">
                <a:solidFill>
                  <a:srgbClr val="333333"/>
                </a:solidFill>
                <a:latin typeface="Georgia" panose="02040502050405020303" pitchFamily="18" charset="0"/>
              </a:rPr>
              <a:t>menor</a:t>
            </a:r>
            <a:r>
              <a:rPr lang="en-US" dirty="0" smtClean="0">
                <a:solidFill>
                  <a:srgbClr val="333333"/>
                </a:solidFill>
                <a:latin typeface="Georgia" panose="02040502050405020303" pitchFamily="18" charset="0"/>
              </a:rPr>
              <a:t> que </a:t>
            </a:r>
            <a:r>
              <a:rPr lang="en-US" dirty="0" err="1" smtClean="0">
                <a:solidFill>
                  <a:srgbClr val="333333"/>
                </a:solidFill>
                <a:latin typeface="Georgia" panose="02040502050405020303" pitchFamily="18" charset="0"/>
              </a:rPr>
              <a:t>los</a:t>
            </a:r>
            <a:r>
              <a:rPr lang="en-US" dirty="0" smtClean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Georgia" panose="02040502050405020303" pitchFamily="18" charset="0"/>
              </a:rPr>
              <a:t>demás</a:t>
            </a:r>
            <a:r>
              <a:rPr lang="en-US" dirty="0" smtClean="0">
                <a:solidFill>
                  <a:srgbClr val="333333"/>
                </a:solidFill>
                <a:latin typeface="Georgia" panose="02040502050405020303" pitchFamily="18" charset="0"/>
              </a:rPr>
              <a:t>, </a:t>
            </a:r>
            <a:r>
              <a:rPr lang="en-US" dirty="0" err="1" smtClean="0">
                <a:solidFill>
                  <a:srgbClr val="333333"/>
                </a:solidFill>
                <a:latin typeface="Georgia" panose="02040502050405020303" pitchFamily="18" charset="0"/>
              </a:rPr>
              <a:t>decimos</a:t>
            </a:r>
            <a:r>
              <a:rPr lang="en-US" dirty="0" smtClean="0">
                <a:solidFill>
                  <a:srgbClr val="333333"/>
                </a:solidFill>
                <a:latin typeface="Georgia" panose="02040502050405020303" pitchFamily="18" charset="0"/>
              </a:rPr>
              <a:t> que hay </a:t>
            </a:r>
            <a:r>
              <a:rPr lang="en-US" dirty="0" err="1" smtClean="0">
                <a:solidFill>
                  <a:srgbClr val="333333"/>
                </a:solidFill>
                <a:latin typeface="Georgia" panose="02040502050405020303" pitchFamily="18" charset="0"/>
              </a:rPr>
              <a:t>una</a:t>
            </a:r>
            <a:r>
              <a:rPr lang="en-US" dirty="0" smtClean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Georgia" panose="02040502050405020303" pitchFamily="18" charset="0"/>
              </a:rPr>
              <a:t>irregularidad</a:t>
            </a:r>
            <a:r>
              <a:rPr lang="en-US" dirty="0" smtClean="0">
                <a:solidFill>
                  <a:srgbClr val="333333"/>
                </a:solidFill>
                <a:latin typeface="Georgia" panose="02040502050405020303" pitchFamily="18" charset="0"/>
              </a:rPr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325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121</Words>
  <Application>Microsoft Office PowerPoint</Application>
  <PresentationFormat>Panorámica</PresentationFormat>
  <Paragraphs>20</Paragraphs>
  <Slides>35</Slides>
  <Notes>0</Notes>
  <HiddenSlides>2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Georgia</vt:lpstr>
      <vt:lpstr>Tema de Office</vt:lpstr>
      <vt:lpstr>Pixel Art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Aliasing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Manuel Alvarez Pato</dc:creator>
  <cp:lastModifiedBy>Victor Manuel Alvarez Pato</cp:lastModifiedBy>
  <cp:revision>17</cp:revision>
  <dcterms:created xsi:type="dcterms:W3CDTF">2019-01-08T23:05:03Z</dcterms:created>
  <dcterms:modified xsi:type="dcterms:W3CDTF">2021-08-27T21:34:51Z</dcterms:modified>
</cp:coreProperties>
</file>